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8" autoAdjust="0"/>
    <p:restoredTop sz="94660"/>
  </p:normalViewPr>
  <p:slideViewPr>
    <p:cSldViewPr snapToGrid="0">
      <p:cViewPr varScale="1">
        <p:scale>
          <a:sx n="74" d="100"/>
          <a:sy n="74" d="100"/>
        </p:scale>
        <p:origin x="41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mediakix.com/wpcontent/uploads/2018/07/gloaliphone-sales-apple-statistics.pn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2824" y="1107583"/>
            <a:ext cx="7766936" cy="5149356"/>
          </a:xfrm>
        </p:spPr>
        <p:txBody>
          <a:bodyPr/>
          <a:lstStyle/>
          <a:p>
            <a:pPr algn="ctr"/>
            <a:r>
              <a:rPr lang="en-US" sz="4800" dirty="0"/>
              <a:t>Apple Computers, Inc</a:t>
            </a:r>
            <a:r>
              <a:rPr lang="en-US" sz="4800" dirty="0" smtClean="0"/>
              <a:t>.</a:t>
            </a:r>
            <a:br>
              <a:rPr lang="en-US" sz="4800" dirty="0" smtClean="0"/>
            </a:br>
            <a:r>
              <a:rPr lang="en-US" sz="4800" dirty="0" smtClean="0"/>
              <a:t/>
            </a:r>
            <a:br>
              <a:rPr lang="en-US" sz="4800" dirty="0" smtClean="0"/>
            </a:br>
            <a:r>
              <a:rPr lang="en-US" sz="4800" dirty="0" smtClean="0"/>
              <a:t>Institution Affiliation</a:t>
            </a:r>
            <a:br>
              <a:rPr lang="en-US" sz="4800" dirty="0" smtClean="0"/>
            </a:br>
            <a:r>
              <a:rPr lang="en-US" sz="4800" dirty="0" smtClean="0"/>
              <a:t/>
            </a:r>
            <a:br>
              <a:rPr lang="en-US" sz="4800" dirty="0" smtClean="0"/>
            </a:br>
            <a:r>
              <a:rPr lang="en-US" sz="4800" dirty="0" smtClean="0"/>
              <a:t>Students’ Name</a:t>
            </a:r>
            <a:br>
              <a:rPr lang="en-US" sz="4800" dirty="0" smtClean="0"/>
            </a:br>
            <a:r>
              <a:rPr lang="en-US" sz="4800" dirty="0" smtClean="0"/>
              <a:t/>
            </a:r>
            <a:br>
              <a:rPr lang="en-US" sz="4800" dirty="0" smtClean="0"/>
            </a:br>
            <a:r>
              <a:rPr lang="en-US" sz="4800" dirty="0" smtClean="0"/>
              <a:t>Date of Presentation </a:t>
            </a:r>
            <a:endParaRPr lang="en-US" sz="4800" dirty="0"/>
          </a:p>
        </p:txBody>
      </p:sp>
      <p:sp>
        <p:nvSpPr>
          <p:cNvPr id="3" name="Subtitle 2"/>
          <p:cNvSpPr>
            <a:spLocks noGrp="1"/>
          </p:cNvSpPr>
          <p:nvPr>
            <p:ph type="subTitle" idx="1"/>
          </p:nvPr>
        </p:nvSpPr>
        <p:spPr>
          <a:xfrm flipV="1">
            <a:off x="1532824" y="6858000"/>
            <a:ext cx="7766936" cy="45719"/>
          </a:xfrm>
        </p:spPr>
        <p:txBody>
          <a:bodyPr>
            <a:normAutofit fontScale="25000" lnSpcReduction="20000"/>
          </a:bodyPr>
          <a:lstStyle/>
          <a:p>
            <a:endParaRPr lang="en-US"/>
          </a:p>
        </p:txBody>
      </p:sp>
    </p:spTree>
    <p:extLst>
      <p:ext uri="{BB962C8B-B14F-4D97-AF65-F5344CB8AC3E}">
        <p14:creationId xmlns:p14="http://schemas.microsoft.com/office/powerpoint/2010/main" val="3545514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5961"/>
            <a:ext cx="8596668" cy="678287"/>
          </a:xfrm>
        </p:spPr>
        <p:txBody>
          <a:bodyPr/>
          <a:lstStyle/>
          <a:p>
            <a:pPr algn="ctr"/>
            <a:r>
              <a:rPr lang="en-US" dirty="0"/>
              <a:t>Apple Computers, Inc.</a:t>
            </a:r>
          </a:p>
        </p:txBody>
      </p:sp>
      <p:pic>
        <p:nvPicPr>
          <p:cNvPr id="4" name="Content Placeholder 3"/>
          <p:cNvPicPr>
            <a:picLocks noGrp="1" noChangeAspect="1"/>
          </p:cNvPicPr>
          <p:nvPr>
            <p:ph idx="1"/>
          </p:nvPr>
        </p:nvPicPr>
        <p:blipFill>
          <a:blip r:embed="rId2"/>
          <a:stretch>
            <a:fillRect/>
          </a:stretch>
        </p:blipFill>
        <p:spPr>
          <a:xfrm>
            <a:off x="4108361" y="991673"/>
            <a:ext cx="1467709" cy="1596981"/>
          </a:xfrm>
          <a:prstGeom prst="rect">
            <a:avLst/>
          </a:prstGeom>
        </p:spPr>
      </p:pic>
      <p:sp>
        <p:nvSpPr>
          <p:cNvPr id="5" name="Rectangle 4"/>
          <p:cNvSpPr/>
          <p:nvPr/>
        </p:nvSpPr>
        <p:spPr>
          <a:xfrm>
            <a:off x="1043189" y="2747473"/>
            <a:ext cx="8654603" cy="2308324"/>
          </a:xfrm>
          <a:prstGeom prst="rect">
            <a:avLst/>
          </a:prstGeom>
        </p:spPr>
        <p:txBody>
          <a:bodyPr wrap="square">
            <a:spAutoFit/>
          </a:bodyPr>
          <a:lstStyle/>
          <a:p>
            <a:pPr marL="285750" indent="-285750">
              <a:buFont typeface="Wingdings" panose="05000000000000000000" pitchFamily="2" charset="2"/>
              <a:buChar char="Ø"/>
            </a:pPr>
            <a:r>
              <a:rPr lang="en-US" sz="1600" dirty="0"/>
              <a:t>Apple Inc. is a multinational technology company that has its headquarters in California, </a:t>
            </a:r>
            <a:r>
              <a:rPr lang="en-US" sz="1600" dirty="0" smtClean="0"/>
              <a:t>Cupertino.</a:t>
            </a:r>
          </a:p>
          <a:p>
            <a:pPr marL="285750" indent="-285750">
              <a:buFont typeface="Wingdings" panose="05000000000000000000" pitchFamily="2" charset="2"/>
              <a:buChar char="Ø"/>
            </a:pPr>
            <a:r>
              <a:rPr lang="en-US" sz="1600" dirty="0" smtClean="0"/>
              <a:t>Its </a:t>
            </a:r>
            <a:r>
              <a:rPr lang="en-US" sz="1600" dirty="0"/>
              <a:t>primary function is designing, developing, and selling electronic goods, offering online services as well as providing computer software. </a:t>
            </a:r>
            <a:r>
              <a:rPr lang="en-US" sz="1600" dirty="0" smtClean="0"/>
              <a:t> </a:t>
            </a:r>
          </a:p>
          <a:p>
            <a:pPr marL="285750" indent="-285750">
              <a:buFont typeface="Wingdings" panose="05000000000000000000" pitchFamily="2" charset="2"/>
              <a:buChar char="Ø"/>
            </a:pPr>
            <a:r>
              <a:rPr lang="en-US" sz="1600" dirty="0" smtClean="0"/>
              <a:t>It </a:t>
            </a:r>
            <a:r>
              <a:rPr lang="en-US" sz="1600" dirty="0"/>
              <a:t>provides electronic goods like iPhones, personal computers, iPod portable media players, etc. it also offers services such as iOs App Store, Apple Music, Apple Care, and iCloud. </a:t>
            </a:r>
            <a:endParaRPr lang="en-US" sz="1600" dirty="0" smtClean="0"/>
          </a:p>
          <a:p>
            <a:pPr marL="285750" indent="-285750">
              <a:buFont typeface="Wingdings" panose="05000000000000000000" pitchFamily="2" charset="2"/>
              <a:buChar char="Ø"/>
            </a:pPr>
            <a:r>
              <a:rPr lang="en-US" sz="1600" dirty="0" smtClean="0"/>
              <a:t>Generally</a:t>
            </a:r>
            <a:r>
              <a:rPr lang="en-US" sz="1600" dirty="0"/>
              <a:t>, they provide public goods and services across the world to their interested customers. </a:t>
            </a:r>
          </a:p>
        </p:txBody>
      </p:sp>
    </p:spTree>
    <p:extLst>
      <p:ext uri="{BB962C8B-B14F-4D97-AF65-F5344CB8AC3E}">
        <p14:creationId xmlns:p14="http://schemas.microsoft.com/office/powerpoint/2010/main" val="1859685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303" y="0"/>
            <a:ext cx="8596668" cy="1017431"/>
          </a:xfrm>
        </p:spPr>
        <p:txBody>
          <a:bodyPr/>
          <a:lstStyle/>
          <a:p>
            <a:r>
              <a:rPr lang="en-US" dirty="0" smtClean="0"/>
              <a:t>Cont..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1600" dirty="0"/>
              <a:t>Apple Inc. is an Oligopoly company that has a limited level of </a:t>
            </a:r>
            <a:r>
              <a:rPr lang="en-US" sz="1600" dirty="0" smtClean="0"/>
              <a:t>competition</a:t>
            </a:r>
            <a:r>
              <a:rPr lang="en-US" sz="1600" dirty="0"/>
              <a:t>.</a:t>
            </a:r>
            <a:r>
              <a:rPr lang="en-US" sz="1600" dirty="0" smtClean="0"/>
              <a:t> </a:t>
            </a:r>
          </a:p>
          <a:p>
            <a:pPr>
              <a:buFont typeface="Wingdings" panose="05000000000000000000" pitchFamily="2" charset="2"/>
              <a:buChar char="Ø"/>
            </a:pPr>
            <a:r>
              <a:rPr lang="en-US" sz="1600" dirty="0" smtClean="0"/>
              <a:t>Its </a:t>
            </a:r>
            <a:r>
              <a:rPr lang="en-US" sz="1600" dirty="0"/>
              <a:t>market is shared by a few numbers of producers and sellers. </a:t>
            </a:r>
            <a:endParaRPr lang="en-US" sz="1600" dirty="0" smtClean="0"/>
          </a:p>
          <a:p>
            <a:pPr>
              <a:buFont typeface="Wingdings" panose="05000000000000000000" pitchFamily="2" charset="2"/>
              <a:buChar char="Ø"/>
            </a:pPr>
            <a:r>
              <a:rPr lang="en-US" sz="1600" dirty="0" smtClean="0"/>
              <a:t>This </a:t>
            </a:r>
            <a:r>
              <a:rPr lang="en-US" sz="1600" dirty="0"/>
              <a:t>is an oligopolistic and a monopolistic competition Company because it has many </a:t>
            </a:r>
            <a:r>
              <a:rPr lang="en-US" sz="1600" dirty="0" smtClean="0"/>
              <a:t>competitors. </a:t>
            </a:r>
          </a:p>
          <a:p>
            <a:pPr>
              <a:buFont typeface="Wingdings" panose="05000000000000000000" pitchFamily="2" charset="2"/>
              <a:buChar char="Ø"/>
            </a:pPr>
            <a:r>
              <a:rPr lang="en-US" sz="1600" dirty="0" smtClean="0"/>
              <a:t>It </a:t>
            </a:r>
            <a:r>
              <a:rPr lang="en-US" sz="1600" dirty="0"/>
              <a:t>still upholds its rank in the market of the technology industry as it’s costly as well as difficulty for their competitors to get into the </a:t>
            </a:r>
            <a:r>
              <a:rPr lang="en-US" sz="1600" dirty="0" smtClean="0"/>
              <a:t>market</a:t>
            </a:r>
            <a:r>
              <a:rPr lang="en-US" dirty="0" smtClean="0"/>
              <a:t>. </a:t>
            </a:r>
            <a:endParaRPr lang="en-US" dirty="0"/>
          </a:p>
        </p:txBody>
      </p:sp>
    </p:spTree>
    <p:extLst>
      <p:ext uri="{BB962C8B-B14F-4D97-AF65-F5344CB8AC3E}">
        <p14:creationId xmlns:p14="http://schemas.microsoft.com/office/powerpoint/2010/main" val="3381272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1600" dirty="0"/>
              <a:t>Apple Inc. is a privately owned enterprise that was established by Steve Jobs, Ronald Wayne, and Steve Wozniak in the year 1976 by developing and selling Wozniak's Apple I personal computers (Finkle &amp; Mallin 2010). </a:t>
            </a:r>
            <a:endParaRPr lang="en-US" sz="1600" dirty="0" smtClean="0"/>
          </a:p>
          <a:p>
            <a:pPr>
              <a:buFont typeface="Wingdings" panose="05000000000000000000" pitchFamily="2" charset="2"/>
              <a:buChar char="Ø"/>
            </a:pPr>
            <a:r>
              <a:rPr lang="en-US" sz="1600" dirty="0" smtClean="0"/>
              <a:t>The </a:t>
            </a:r>
            <a:r>
              <a:rPr lang="en-US" sz="1600" dirty="0"/>
              <a:t>company operates its business across the world.  </a:t>
            </a:r>
            <a:endParaRPr lang="en-US" sz="1600" dirty="0" smtClean="0"/>
          </a:p>
          <a:p>
            <a:pPr>
              <a:buFont typeface="Wingdings" panose="05000000000000000000" pitchFamily="2" charset="2"/>
              <a:buChar char="Ø"/>
            </a:pPr>
            <a:r>
              <a:rPr lang="en-US" sz="1600" dirty="0" smtClean="0"/>
              <a:t>Its </a:t>
            </a:r>
            <a:r>
              <a:rPr lang="en-US" sz="1600" dirty="0"/>
              <a:t>enterprises are situated in Europe, China, Asia, and America. In America, it has its segments in North and South America. </a:t>
            </a:r>
            <a:endParaRPr lang="en-US" sz="1600" dirty="0" smtClean="0"/>
          </a:p>
          <a:p>
            <a:pPr>
              <a:buFont typeface="Wingdings" panose="05000000000000000000" pitchFamily="2" charset="2"/>
              <a:buChar char="Ø"/>
            </a:pPr>
            <a:r>
              <a:rPr lang="en-US" sz="1600" dirty="0" smtClean="0"/>
              <a:t>Their </a:t>
            </a:r>
            <a:r>
              <a:rPr lang="en-US" sz="1600" dirty="0"/>
              <a:t>regional enterprises offer the same goods and services, and they are well managed distinctly while considering the appropriate location of their customers and distributors</a:t>
            </a:r>
            <a:r>
              <a:rPr lang="en-US" sz="1600" dirty="0" smtClean="0"/>
              <a:t>. </a:t>
            </a:r>
            <a:endParaRPr lang="en-US" sz="1600" dirty="0"/>
          </a:p>
        </p:txBody>
      </p:sp>
    </p:spTree>
    <p:extLst>
      <p:ext uri="{BB962C8B-B14F-4D97-AF65-F5344CB8AC3E}">
        <p14:creationId xmlns:p14="http://schemas.microsoft.com/office/powerpoint/2010/main" val="599508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1600" dirty="0"/>
              <a:t>Tsai &amp; Chang's (2018) statistics show that Apple Inc. has sold to over 1.3 billion iPhones worldwide after releasing iPhone 1 in 2007. </a:t>
            </a:r>
            <a:endParaRPr lang="en-US" sz="1600" dirty="0" smtClean="0"/>
          </a:p>
          <a:p>
            <a:pPr>
              <a:buFont typeface="Wingdings" panose="05000000000000000000" pitchFamily="2" charset="2"/>
              <a:buChar char="Ø"/>
            </a:pPr>
            <a:r>
              <a:rPr lang="en-US" sz="1600" dirty="0" smtClean="0"/>
              <a:t>They </a:t>
            </a:r>
            <a:r>
              <a:rPr lang="en-US" sz="1600" dirty="0"/>
              <a:t>have experienced a steady increase in the sales of smartphones from the third quarter of the year 2007 to the second quarter of 2018, as shown in the graph below. </a:t>
            </a:r>
            <a:endParaRPr lang="en-US" sz="1600" dirty="0" smtClean="0"/>
          </a:p>
          <a:p>
            <a:pPr>
              <a:buFont typeface="Wingdings" panose="05000000000000000000" pitchFamily="2" charset="2"/>
              <a:buChar char="Ø"/>
            </a:pPr>
            <a:r>
              <a:rPr lang="en-US" sz="1600" dirty="0" smtClean="0"/>
              <a:t>Their </a:t>
            </a:r>
            <a:r>
              <a:rPr lang="en-US" sz="1600" dirty="0"/>
              <a:t>output value in dollars in 2018 amounted to a total of 260.17 billion. </a:t>
            </a:r>
            <a:endParaRPr lang="en-US" sz="1600" dirty="0" smtClean="0"/>
          </a:p>
          <a:p>
            <a:pPr>
              <a:buFont typeface="Wingdings" panose="05000000000000000000" pitchFamily="2" charset="2"/>
              <a:buChar char="Ø"/>
            </a:pPr>
            <a:r>
              <a:rPr lang="en-US" sz="1600" dirty="0" smtClean="0"/>
              <a:t>The </a:t>
            </a:r>
            <a:r>
              <a:rPr lang="en-US" sz="1600" dirty="0"/>
              <a:t>sales from iPhones generated over 218 billion dollars, which was 82 percent of the total output of the company.</a:t>
            </a:r>
          </a:p>
        </p:txBody>
      </p:sp>
    </p:spTree>
    <p:extLst>
      <p:ext uri="{BB962C8B-B14F-4D97-AF65-F5344CB8AC3E}">
        <p14:creationId xmlns:p14="http://schemas.microsoft.com/office/powerpoint/2010/main" val="3963114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4455" y="101245"/>
            <a:ext cx="8596668" cy="542698"/>
          </a:xfrm>
        </p:spPr>
        <p:txBody>
          <a:bodyPr>
            <a:normAutofit fontScale="90000"/>
          </a:bodyPr>
          <a:lstStyle/>
          <a:p>
            <a:pPr algn="ctr"/>
            <a:r>
              <a:rPr lang="en-US" sz="1600" dirty="0" smtClean="0"/>
              <a:t>Graphical representation of the Global Apple iPhone Sales from 3</a:t>
            </a:r>
            <a:r>
              <a:rPr lang="en-US" sz="1600" baseline="30000" dirty="0" smtClean="0"/>
              <a:t>rd</a:t>
            </a:r>
            <a:r>
              <a:rPr lang="en-US" sz="1600" dirty="0" smtClean="0"/>
              <a:t> quarter 2007 to 2</a:t>
            </a:r>
            <a:r>
              <a:rPr lang="en-US" sz="1600" baseline="30000" dirty="0" smtClean="0"/>
              <a:t>nd</a:t>
            </a:r>
            <a:r>
              <a:rPr lang="en-US" sz="1600" dirty="0" smtClean="0"/>
              <a:t> quarter 2018 (in million units)</a:t>
            </a:r>
            <a:endParaRPr lang="en-US" sz="1600" dirty="0"/>
          </a:p>
        </p:txBody>
      </p:sp>
      <p:pic>
        <p:nvPicPr>
          <p:cNvPr id="4" name="Content Placeholder 3"/>
          <p:cNvPicPr>
            <a:picLocks noGrp="1" noChangeAspect="1"/>
          </p:cNvPicPr>
          <p:nvPr>
            <p:ph idx="1"/>
          </p:nvPr>
        </p:nvPicPr>
        <p:blipFill>
          <a:blip r:embed="rId2"/>
          <a:stretch>
            <a:fillRect/>
          </a:stretch>
        </p:blipFill>
        <p:spPr>
          <a:xfrm>
            <a:off x="1004552" y="643944"/>
            <a:ext cx="8525813" cy="5563673"/>
          </a:xfrm>
          <a:prstGeom prst="rect">
            <a:avLst/>
          </a:prstGeom>
        </p:spPr>
      </p:pic>
      <p:pic>
        <p:nvPicPr>
          <p:cNvPr id="5" name="Picture 4"/>
          <p:cNvPicPr>
            <a:picLocks noChangeAspect="1"/>
          </p:cNvPicPr>
          <p:nvPr/>
        </p:nvPicPr>
        <p:blipFill>
          <a:blip r:embed="rId3"/>
          <a:stretch>
            <a:fillRect/>
          </a:stretch>
        </p:blipFill>
        <p:spPr>
          <a:xfrm>
            <a:off x="1004553" y="1468192"/>
            <a:ext cx="7469746" cy="4602411"/>
          </a:xfrm>
          <a:prstGeom prst="rect">
            <a:avLst/>
          </a:prstGeom>
        </p:spPr>
      </p:pic>
      <p:sp>
        <p:nvSpPr>
          <p:cNvPr id="6" name="Rectangle 5"/>
          <p:cNvSpPr/>
          <p:nvPr/>
        </p:nvSpPr>
        <p:spPr>
          <a:xfrm>
            <a:off x="1914789" y="5971521"/>
            <a:ext cx="6096000" cy="584775"/>
          </a:xfrm>
          <a:prstGeom prst="rect">
            <a:avLst/>
          </a:prstGeom>
        </p:spPr>
        <p:txBody>
          <a:bodyPr>
            <a:spAutoFit/>
          </a:bodyPr>
          <a:lstStyle/>
          <a:p>
            <a:r>
              <a:rPr lang="en-US" sz="1600" dirty="0">
                <a:hlinkClick r:id="rId4"/>
              </a:rPr>
              <a:t>https://</a:t>
            </a:r>
            <a:r>
              <a:rPr lang="en-US" sz="1600" dirty="0" smtClean="0">
                <a:hlinkClick r:id="rId4"/>
              </a:rPr>
              <a:t>mediakix.com/wpcontent/uploads/2018/07/gloaliphone-sales-apple-statistics.png</a:t>
            </a:r>
            <a:r>
              <a:rPr lang="en-US" sz="1600" dirty="0" smtClean="0"/>
              <a:t>  </a:t>
            </a:r>
            <a:endParaRPr lang="en-US" sz="1600" dirty="0"/>
          </a:p>
        </p:txBody>
      </p:sp>
    </p:spTree>
    <p:extLst>
      <p:ext uri="{BB962C8B-B14F-4D97-AF65-F5344CB8AC3E}">
        <p14:creationId xmlns:p14="http://schemas.microsoft.com/office/powerpoint/2010/main" val="1773049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1600" dirty="0"/>
              <a:t>The stock value of Apple Inc. increased by 15,000 percent from the year 2001. </a:t>
            </a:r>
            <a:endParaRPr lang="en-US" sz="1600" dirty="0" smtClean="0"/>
          </a:p>
          <a:p>
            <a:pPr>
              <a:buFont typeface="Wingdings" panose="05000000000000000000" pitchFamily="2" charset="2"/>
              <a:buChar char="Ø"/>
            </a:pPr>
            <a:r>
              <a:rPr lang="en-US" sz="1600" dirty="0" smtClean="0"/>
              <a:t>Tsai </a:t>
            </a:r>
            <a:r>
              <a:rPr lang="en-US" sz="1600" dirty="0"/>
              <a:t>&amp; Chang (2018) said that this made it have a net worth of almost 1 trillion dollars. </a:t>
            </a:r>
            <a:endParaRPr lang="en-US" sz="1600" dirty="0" smtClean="0"/>
          </a:p>
          <a:p>
            <a:pPr>
              <a:buFont typeface="Wingdings" panose="05000000000000000000" pitchFamily="2" charset="2"/>
              <a:buChar char="Ø"/>
            </a:pPr>
            <a:r>
              <a:rPr lang="en-US" sz="1600" dirty="0" smtClean="0"/>
              <a:t>Its </a:t>
            </a:r>
            <a:r>
              <a:rPr lang="en-US" sz="1600" dirty="0"/>
              <a:t>output value increased when the company became famous worldwide. </a:t>
            </a:r>
            <a:endParaRPr lang="en-US" sz="1600" dirty="0" smtClean="0"/>
          </a:p>
          <a:p>
            <a:pPr>
              <a:buFont typeface="Wingdings" panose="05000000000000000000" pitchFamily="2" charset="2"/>
              <a:buChar char="Ø"/>
            </a:pPr>
            <a:r>
              <a:rPr lang="en-US" sz="1600" dirty="0" smtClean="0"/>
              <a:t>From </a:t>
            </a:r>
            <a:r>
              <a:rPr lang="en-US" sz="1600" dirty="0"/>
              <a:t>the graph below, the stock took off in 2001 with 1.97 dollars per share and rose tremendously to 207.39 per share in 2018. </a:t>
            </a:r>
            <a:endParaRPr lang="en-US" sz="1600" dirty="0" smtClean="0"/>
          </a:p>
          <a:p>
            <a:pPr>
              <a:buFont typeface="Wingdings" panose="05000000000000000000" pitchFamily="2" charset="2"/>
              <a:buChar char="Ø"/>
            </a:pPr>
            <a:r>
              <a:rPr lang="en-US" sz="1600" dirty="0" smtClean="0"/>
              <a:t>This </a:t>
            </a:r>
            <a:r>
              <a:rPr lang="en-US" sz="1600" dirty="0"/>
              <a:t>was an increase in the value of the output of 15,966 percent for 18 years (Tsai &amp; Chang 2018</a:t>
            </a:r>
            <a:r>
              <a:rPr lang="en-US" sz="1600" dirty="0" smtClean="0"/>
              <a:t>).</a:t>
            </a:r>
            <a:endParaRPr lang="en-US" sz="1600" dirty="0"/>
          </a:p>
        </p:txBody>
      </p:sp>
    </p:spTree>
    <p:extLst>
      <p:ext uri="{BB962C8B-B14F-4D97-AF65-F5344CB8AC3E}">
        <p14:creationId xmlns:p14="http://schemas.microsoft.com/office/powerpoint/2010/main" val="3043444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463639"/>
            <a:ext cx="8596668" cy="592429"/>
          </a:xfrm>
        </p:spPr>
        <p:txBody>
          <a:bodyPr>
            <a:normAutofit/>
          </a:bodyPr>
          <a:lstStyle/>
          <a:p>
            <a:pPr algn="ctr"/>
            <a:r>
              <a:rPr lang="en-US" sz="1800" dirty="0" smtClean="0"/>
              <a:t>Graphical representation of output from 2001 to 2018 </a:t>
            </a:r>
            <a:endParaRPr lang="en-US" sz="1800" dirty="0"/>
          </a:p>
        </p:txBody>
      </p:sp>
      <p:pic>
        <p:nvPicPr>
          <p:cNvPr id="4" name="Content Placeholder 3"/>
          <p:cNvPicPr>
            <a:picLocks noGrp="1" noChangeAspect="1"/>
          </p:cNvPicPr>
          <p:nvPr>
            <p:ph idx="1"/>
          </p:nvPr>
        </p:nvPicPr>
        <p:blipFill>
          <a:blip r:embed="rId2"/>
          <a:stretch>
            <a:fillRect/>
          </a:stretch>
        </p:blipFill>
        <p:spPr>
          <a:xfrm>
            <a:off x="677335" y="2163651"/>
            <a:ext cx="8596668" cy="3953814"/>
          </a:xfrm>
          <a:prstGeom prst="rect">
            <a:avLst/>
          </a:prstGeom>
        </p:spPr>
      </p:pic>
    </p:spTree>
    <p:extLst>
      <p:ext uri="{BB962C8B-B14F-4D97-AF65-F5344CB8AC3E}">
        <p14:creationId xmlns:p14="http://schemas.microsoft.com/office/powerpoint/2010/main" val="4175437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1600" dirty="0"/>
              <a:t>According to Lindsay (2018</a:t>
            </a:r>
            <a:r>
              <a:rPr lang="en-US" sz="1600" dirty="0" smtClean="0"/>
              <a:t>), one </a:t>
            </a:r>
            <a:r>
              <a:rPr lang="en-US" sz="1600" dirty="0"/>
              <a:t>of the top shareholders is Arthur Levinson, with a share of about 1.16 million dollars. He is the chairman of Apple Inc. </a:t>
            </a:r>
            <a:r>
              <a:rPr lang="en-US" sz="1600" dirty="0" smtClean="0"/>
              <a:t>Company. </a:t>
            </a:r>
          </a:p>
          <a:p>
            <a:pPr>
              <a:buFont typeface="Wingdings" panose="05000000000000000000" pitchFamily="2" charset="2"/>
              <a:buChar char="Ø"/>
            </a:pPr>
            <a:r>
              <a:rPr lang="en-US" sz="1600" dirty="0" smtClean="0"/>
              <a:t>The </a:t>
            </a:r>
            <a:r>
              <a:rPr lang="en-US" sz="1600" dirty="0"/>
              <a:t>second top shareholder is Tim Cook, with the share of 901,474 dollars</a:t>
            </a:r>
            <a:r>
              <a:rPr lang="en-US" sz="1600" dirty="0" smtClean="0"/>
              <a:t>. </a:t>
            </a:r>
          </a:p>
          <a:p>
            <a:pPr>
              <a:buFont typeface="Wingdings" panose="05000000000000000000" pitchFamily="2" charset="2"/>
              <a:buChar char="Ø"/>
            </a:pPr>
            <a:r>
              <a:rPr lang="en-US" sz="1600" dirty="0" smtClean="0"/>
              <a:t>Thirdly </a:t>
            </a:r>
            <a:r>
              <a:rPr lang="en-US" sz="1600" dirty="0"/>
              <a:t>is Craig Federighi, with a total share of 460,367 dollars. He is the top-ranked vice president of software engineering, working on the development of Apple’s operating systems. </a:t>
            </a:r>
            <a:endParaRPr lang="en-US" sz="1600" dirty="0" smtClean="0"/>
          </a:p>
          <a:p>
            <a:pPr>
              <a:buFont typeface="Wingdings" panose="05000000000000000000" pitchFamily="2" charset="2"/>
              <a:buChar char="Ø"/>
            </a:pPr>
            <a:r>
              <a:rPr lang="en-US" sz="1600" dirty="0" smtClean="0"/>
              <a:t>There </a:t>
            </a:r>
            <a:r>
              <a:rPr lang="en-US" sz="1600" dirty="0"/>
              <a:t>are also other institutional shareholders such as the Vanguard Group and Blackrock owning 15.93 percent of the total shares of the company.</a:t>
            </a:r>
          </a:p>
        </p:txBody>
      </p:sp>
    </p:spTree>
    <p:extLst>
      <p:ext uri="{BB962C8B-B14F-4D97-AF65-F5344CB8AC3E}">
        <p14:creationId xmlns:p14="http://schemas.microsoft.com/office/powerpoint/2010/main" val="1497349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1600" dirty="0"/>
              <a:t>Apple is one of the most valuable technology companies across the world. </a:t>
            </a:r>
            <a:endParaRPr lang="en-US" sz="1600" dirty="0" smtClean="0"/>
          </a:p>
          <a:p>
            <a:pPr>
              <a:buFont typeface="Wingdings" panose="05000000000000000000" pitchFamily="2" charset="2"/>
              <a:buChar char="Ø"/>
            </a:pPr>
            <a:r>
              <a:rPr lang="en-US" sz="1600" dirty="0" smtClean="0"/>
              <a:t>It </a:t>
            </a:r>
            <a:r>
              <a:rPr lang="en-US" sz="1600" dirty="0"/>
              <a:t>is among the top companies that manufacture smartphones like Samsung and Huawei. </a:t>
            </a:r>
            <a:endParaRPr lang="en-US" sz="1600" dirty="0" smtClean="0"/>
          </a:p>
          <a:p>
            <a:pPr>
              <a:buFont typeface="Wingdings" panose="05000000000000000000" pitchFamily="2" charset="2"/>
              <a:buChar char="Ø"/>
            </a:pPr>
            <a:r>
              <a:rPr lang="en-US" sz="1600" dirty="0" smtClean="0"/>
              <a:t>In </a:t>
            </a:r>
            <a:r>
              <a:rPr lang="en-US" sz="1600" dirty="0"/>
              <a:t>its operations of manufacturing electronic equipment, marketing, and offering online services, they have employed more than 120,000 personnel in their enterprises. </a:t>
            </a:r>
            <a:endParaRPr lang="en-US" sz="1600" dirty="0" smtClean="0"/>
          </a:p>
          <a:p>
            <a:pPr>
              <a:buFont typeface="Wingdings" panose="05000000000000000000" pitchFamily="2" charset="2"/>
              <a:buChar char="Ø"/>
            </a:pPr>
            <a:r>
              <a:rPr lang="en-US" sz="1600" dirty="0" smtClean="0"/>
              <a:t>They </a:t>
            </a:r>
            <a:r>
              <a:rPr lang="en-US" sz="1600" dirty="0"/>
              <a:t>have established over 500 retail stores in their segments. They operate the iTunes Store, which is the largest retailer of music worldwide. </a:t>
            </a:r>
          </a:p>
        </p:txBody>
      </p:sp>
    </p:spTree>
    <p:extLst>
      <p:ext uri="{BB962C8B-B14F-4D97-AF65-F5344CB8AC3E}">
        <p14:creationId xmlns:p14="http://schemas.microsoft.com/office/powerpoint/2010/main" val="2204717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1600" dirty="0"/>
              <a:t>Their primary function is to design, develop electronic equipment, offering online services, and providing computer software. </a:t>
            </a:r>
            <a:endParaRPr lang="en-US" sz="1600" dirty="0" smtClean="0"/>
          </a:p>
          <a:p>
            <a:pPr>
              <a:buFont typeface="Wingdings" panose="05000000000000000000" pitchFamily="2" charset="2"/>
              <a:buChar char="Ø"/>
            </a:pPr>
            <a:r>
              <a:rPr lang="en-US" sz="1600" dirty="0" smtClean="0"/>
              <a:t>They </a:t>
            </a:r>
            <a:r>
              <a:rPr lang="en-US" sz="1600" dirty="0"/>
              <a:t>produce electronic goods such as iPhones, personal computers, and iPod portable media players. </a:t>
            </a:r>
            <a:endParaRPr lang="en-US" sz="1600" dirty="0" smtClean="0"/>
          </a:p>
          <a:p>
            <a:pPr>
              <a:buFont typeface="Wingdings" panose="05000000000000000000" pitchFamily="2" charset="2"/>
              <a:buChar char="Ø"/>
            </a:pPr>
            <a:r>
              <a:rPr lang="en-US" sz="1600" dirty="0" smtClean="0"/>
              <a:t>They </a:t>
            </a:r>
            <a:r>
              <a:rPr lang="en-US" sz="1600" dirty="0"/>
              <a:t>also provide services such as iOs App Store, Apple Music, Apple Care, and iCloud. </a:t>
            </a:r>
            <a:endParaRPr lang="en-US" sz="1600" dirty="0" smtClean="0"/>
          </a:p>
          <a:p>
            <a:pPr>
              <a:buFont typeface="Wingdings" panose="05000000000000000000" pitchFamily="2" charset="2"/>
              <a:buChar char="Ø"/>
            </a:pPr>
            <a:r>
              <a:rPr lang="en-US" sz="1600" dirty="0" smtClean="0"/>
              <a:t>Generally</a:t>
            </a:r>
            <a:r>
              <a:rPr lang="en-US" sz="1600" dirty="0"/>
              <a:t>, they produce public goods and services across the world to their interested customers with a significant focus on technological improvement (Linzmayer 2004).</a:t>
            </a:r>
          </a:p>
        </p:txBody>
      </p:sp>
    </p:spTree>
    <p:extLst>
      <p:ext uri="{BB962C8B-B14F-4D97-AF65-F5344CB8AC3E}">
        <p14:creationId xmlns:p14="http://schemas.microsoft.com/office/powerpoint/2010/main" val="2235146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1600" dirty="0"/>
              <a:t>Apple Company takes advantage of the unique value proposition. </a:t>
            </a:r>
            <a:endParaRPr lang="en-US" sz="1600" dirty="0" smtClean="0"/>
          </a:p>
          <a:p>
            <a:pPr>
              <a:buFont typeface="Wingdings" panose="05000000000000000000" pitchFamily="2" charset="2"/>
              <a:buChar char="Ø"/>
            </a:pPr>
            <a:r>
              <a:rPr lang="en-US" sz="1600" dirty="0" smtClean="0"/>
              <a:t>According </a:t>
            </a:r>
            <a:r>
              <a:rPr lang="en-US" sz="1600" dirty="0"/>
              <a:t>to Graham (2008), it’s a great marketing strategy that favors the value of its products. </a:t>
            </a:r>
            <a:endParaRPr lang="en-US" sz="1600" dirty="0" smtClean="0"/>
          </a:p>
          <a:p>
            <a:pPr>
              <a:buFont typeface="Wingdings" panose="05000000000000000000" pitchFamily="2" charset="2"/>
              <a:buChar char="Ø"/>
            </a:pPr>
            <a:r>
              <a:rPr lang="en-US" sz="1600" dirty="0" smtClean="0"/>
              <a:t>This </a:t>
            </a:r>
            <a:r>
              <a:rPr lang="en-US" sz="1600" dirty="0"/>
              <a:t>is a marketing strategy that is more effective on social media websites and platforms, as well as creating a competitive advantage in the market. </a:t>
            </a:r>
            <a:endParaRPr lang="en-US" sz="1600" dirty="0" smtClean="0"/>
          </a:p>
          <a:p>
            <a:pPr>
              <a:buFont typeface="Wingdings" panose="05000000000000000000" pitchFamily="2" charset="2"/>
              <a:buChar char="Ø"/>
            </a:pPr>
            <a:r>
              <a:rPr lang="en-US" sz="1600" dirty="0" smtClean="0"/>
              <a:t>On </a:t>
            </a:r>
            <a:r>
              <a:rPr lang="en-US" sz="1600" dirty="0"/>
              <a:t>sales, they are fast, primarily, when they have produced a new item, or when they have established new services, they make sure that all the regions that sell their products get access to them in the shortest time possible (Writer 2018). </a:t>
            </a:r>
            <a:endParaRPr lang="en-US" sz="1600" dirty="0" smtClean="0"/>
          </a:p>
          <a:p>
            <a:pPr>
              <a:buFont typeface="Wingdings" panose="05000000000000000000" pitchFamily="2" charset="2"/>
              <a:buChar char="Ø"/>
            </a:pPr>
            <a:r>
              <a:rPr lang="en-US" sz="1600" dirty="0" smtClean="0"/>
              <a:t>They </a:t>
            </a:r>
            <a:r>
              <a:rPr lang="en-US" sz="1600" dirty="0"/>
              <a:t>are well advanced, and they have their own social media pages that are used to address complaints raised by their customers</a:t>
            </a:r>
            <a:r>
              <a:rPr lang="en-US" sz="1600" dirty="0" smtClean="0"/>
              <a:t>.</a:t>
            </a:r>
            <a:endParaRPr lang="en-US" sz="1600" dirty="0"/>
          </a:p>
        </p:txBody>
      </p:sp>
    </p:spTree>
    <p:extLst>
      <p:ext uri="{BB962C8B-B14F-4D97-AF65-F5344CB8AC3E}">
        <p14:creationId xmlns:p14="http://schemas.microsoft.com/office/powerpoint/2010/main" val="3752631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1600" dirty="0"/>
              <a:t>Although it is an Oligopolistic company, they have many competitors, but they work hard to provide their best to their customers. </a:t>
            </a:r>
            <a:endParaRPr lang="en-US" sz="1600" dirty="0" smtClean="0"/>
          </a:p>
          <a:p>
            <a:pPr>
              <a:buFont typeface="Wingdings" panose="05000000000000000000" pitchFamily="2" charset="2"/>
              <a:buChar char="Ø"/>
            </a:pPr>
            <a:r>
              <a:rPr lang="en-US" sz="1600" dirty="0" smtClean="0"/>
              <a:t>They </a:t>
            </a:r>
            <a:r>
              <a:rPr lang="en-US" sz="1600" dirty="0"/>
              <a:t>use the uniqueness of their products to outdo their competitors. </a:t>
            </a:r>
            <a:endParaRPr lang="en-US" sz="1600" dirty="0" smtClean="0"/>
          </a:p>
          <a:p>
            <a:pPr>
              <a:buFont typeface="Wingdings" panose="05000000000000000000" pitchFamily="2" charset="2"/>
              <a:buChar char="Ø"/>
            </a:pPr>
            <a:r>
              <a:rPr lang="en-US" sz="1600" dirty="0" smtClean="0"/>
              <a:t>They </a:t>
            </a:r>
            <a:r>
              <a:rPr lang="en-US" sz="1600" dirty="0"/>
              <a:t>are not highly focused on competition with others. </a:t>
            </a:r>
            <a:endParaRPr lang="en-US" sz="1600" dirty="0" smtClean="0"/>
          </a:p>
          <a:p>
            <a:pPr>
              <a:buFont typeface="Wingdings" panose="05000000000000000000" pitchFamily="2" charset="2"/>
              <a:buChar char="Ø"/>
            </a:pPr>
            <a:r>
              <a:rPr lang="en-US" sz="1600" dirty="0" smtClean="0"/>
              <a:t>For </a:t>
            </a:r>
            <a:r>
              <a:rPr lang="en-US" sz="1600" dirty="0"/>
              <a:t>instance, their products are most expensive than that of their rivals, but just because they offer top-line features and proper specifications in their products makes them outdo their competitors. </a:t>
            </a:r>
          </a:p>
        </p:txBody>
      </p:sp>
    </p:spTree>
    <p:extLst>
      <p:ext uri="{BB962C8B-B14F-4D97-AF65-F5344CB8AC3E}">
        <p14:creationId xmlns:p14="http://schemas.microsoft.com/office/powerpoint/2010/main" val="2497391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Autofit/>
          </a:bodyPr>
          <a:lstStyle/>
          <a:p>
            <a:pPr marL="0" indent="0">
              <a:buNone/>
            </a:pPr>
            <a:r>
              <a:rPr lang="en-US" sz="1600" dirty="0"/>
              <a:t>Lindsay. J (2018) article about; “who owns Apple and who are the biggest shareholders?” https://metro.co.uk/2018/08/03/owns-apple-biggest-shareholders-7793058/. Retrieved 2019.</a:t>
            </a:r>
          </a:p>
          <a:p>
            <a:pPr marL="0" indent="0">
              <a:buNone/>
            </a:pPr>
            <a:r>
              <a:rPr lang="en-US" sz="1600" dirty="0"/>
              <a:t>Tsai, W. L., &amp; Chang, P. T. (2018). Combining data envelopment analysis and competitive dynamic theory for exploring global smartphone manufacturers' performance. JABS, 4(2), 109-125.</a:t>
            </a:r>
          </a:p>
          <a:p>
            <a:pPr marL="0" indent="0">
              <a:buNone/>
            </a:pPr>
            <a:r>
              <a:rPr lang="en-US" sz="1600" dirty="0"/>
              <a:t>Graham, H. (2008). Marketing strategy and competitive positioning. Pearson Education, India. </a:t>
            </a:r>
          </a:p>
          <a:p>
            <a:pPr marL="0" indent="0">
              <a:buNone/>
            </a:pPr>
            <a:r>
              <a:rPr lang="en-US" sz="1600" dirty="0"/>
              <a:t>Linzmayer, O. W. (2004). Apple confidential 2.0: The definitive history of the world's most colorful company. No starch press.</a:t>
            </a:r>
          </a:p>
          <a:p>
            <a:pPr marL="0" indent="0">
              <a:buNone/>
            </a:pPr>
            <a:r>
              <a:rPr lang="en-US" sz="1600" dirty="0"/>
              <a:t>Finkle, T. A., &amp; Mallin, M. L. (2010). Steve Jobs and Apple, Inc. Journal of the International Academy for Case Studies, 16(7), 31.</a:t>
            </a:r>
          </a:p>
          <a:p>
            <a:pPr marL="0" indent="0">
              <a:buNone/>
            </a:pPr>
            <a:r>
              <a:rPr lang="en-US" sz="1600" dirty="0"/>
              <a:t>Writer, H. (2018). Case Analysis: Apple, Inc. Essay. Marketing. </a:t>
            </a:r>
          </a:p>
        </p:txBody>
      </p:sp>
    </p:spTree>
    <p:extLst>
      <p:ext uri="{BB962C8B-B14F-4D97-AF65-F5344CB8AC3E}">
        <p14:creationId xmlns:p14="http://schemas.microsoft.com/office/powerpoint/2010/main" val="151560116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58</TotalTime>
  <Words>1158</Words>
  <Application>Microsoft Office PowerPoint</Application>
  <PresentationFormat>Widescreen</PresentationFormat>
  <Paragraphs>63</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Trebuchet MS</vt:lpstr>
      <vt:lpstr>Wingdings</vt:lpstr>
      <vt:lpstr>Wingdings 3</vt:lpstr>
      <vt:lpstr>Facet</vt:lpstr>
      <vt:lpstr>Apple Computers, Inc.  Institution Affiliation  Students’ Name  Date of Presentation </vt:lpstr>
      <vt:lpstr>Apple Computers, Inc.</vt:lpstr>
      <vt:lpstr>Cont..</vt:lpstr>
      <vt:lpstr>Cont..</vt:lpstr>
      <vt:lpstr>Cont..</vt:lpstr>
      <vt:lpstr>Graphical representation of the Global Apple iPhone Sales from 3rd quarter 2007 to 2nd quarter 2018 (in million units)</vt:lpstr>
      <vt:lpstr>Cont..</vt:lpstr>
      <vt:lpstr>Graphical representation of output from 2001 to 2018 </vt:lpstr>
      <vt:lpstr>Cont.. </vt:lpstr>
      <vt:lpstr>Cont..</vt:lpstr>
      <vt:lpstr>Cont.. </vt:lpstr>
      <vt:lpstr>Cont..</vt:lpstr>
      <vt:lpstr>Cont..</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Apple Computers, Inc.  Institution Affiliation  Students’ Name  Date of Presentation</dc:title>
  <dc:creator>m</dc:creator>
  <cp:lastModifiedBy>m</cp:lastModifiedBy>
  <cp:revision>6</cp:revision>
  <dcterms:created xsi:type="dcterms:W3CDTF">2019-11-15T15:55:45Z</dcterms:created>
  <dcterms:modified xsi:type="dcterms:W3CDTF">2019-11-15T16:53:48Z</dcterms:modified>
</cp:coreProperties>
</file>